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3" r:id="rId2"/>
  </p:sldMasterIdLst>
  <p:notesMasterIdLst>
    <p:notesMasterId r:id="rId33"/>
  </p:notesMasterIdLst>
  <p:sldIdLst>
    <p:sldId id="256" r:id="rId3"/>
    <p:sldId id="487" r:id="rId4"/>
    <p:sldId id="453" r:id="rId5"/>
    <p:sldId id="454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85" r:id="rId15"/>
    <p:sldId id="464" r:id="rId16"/>
    <p:sldId id="465" r:id="rId17"/>
    <p:sldId id="466" r:id="rId18"/>
    <p:sldId id="486" r:id="rId19"/>
    <p:sldId id="472" r:id="rId20"/>
    <p:sldId id="473" r:id="rId21"/>
    <p:sldId id="474" r:id="rId22"/>
    <p:sldId id="475" r:id="rId23"/>
    <p:sldId id="476" r:id="rId24"/>
    <p:sldId id="479" r:id="rId25"/>
    <p:sldId id="481" r:id="rId26"/>
    <p:sldId id="483" r:id="rId27"/>
    <p:sldId id="482" r:id="rId28"/>
    <p:sldId id="478" r:id="rId29"/>
    <p:sldId id="488" r:id="rId30"/>
    <p:sldId id="484" r:id="rId31"/>
    <p:sldId id="470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70A00"/>
    <a:srgbClr val="8BFE62"/>
    <a:srgbClr val="FFCD00"/>
    <a:srgbClr val="E30000"/>
    <a:srgbClr val="FEF600"/>
    <a:srgbClr val="FE61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4" autoAdjust="0"/>
    <p:restoredTop sz="95281" autoAdjust="0"/>
  </p:normalViewPr>
  <p:slideViewPr>
    <p:cSldViewPr snapToGrid="0">
      <p:cViewPr varScale="1">
        <p:scale>
          <a:sx n="65" d="100"/>
          <a:sy n="65" d="100"/>
        </p:scale>
        <p:origin x="-90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learn-how-to-improve-your-linear-models-8294bfa8a73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73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We must do data mining from the collected dataset from other people before modeling.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45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https://www.freecodecamp.org/news/learn-how-to-improve-your-linear-models-8294bfa8a731/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00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51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1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013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The regularized terms would constrict the regression coefficients, sometimes can let some coefficients as 0.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123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853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03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850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089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538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817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508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73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504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35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52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45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6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 smtClean="0">
                <a:solidFill>
                  <a:schemeClr val="tx1">
                    <a:lumMod val="85000"/>
                  </a:schemeClr>
                </a:solidFill>
              </a:rPr>
              <a:t>Chih</a:t>
            </a:r>
            <a:r>
              <a:rPr lang="en-US" altLang="zh-TW" sz="2800" dirty="0" smtClean="0">
                <a:solidFill>
                  <a:schemeClr val="tx1">
                    <a:lumMod val="85000"/>
                  </a:schemeClr>
                </a:solidFill>
              </a:rPr>
              <a:t>-Sheng (Tommy) Huang</a:t>
            </a:r>
          </a:p>
          <a:p>
            <a:r>
              <a:rPr lang="en-US" altLang="zh-TW" sz="1800" dirty="0" smtClean="0">
                <a:solidFill>
                  <a:schemeClr val="tx1">
                    <a:lumMod val="85000"/>
                  </a:schemeClr>
                </a:solidFill>
              </a:rPr>
              <a:t>Chih.sheng.huang821@gmail.com</a:t>
            </a:r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Using the data to find the </a:t>
            </a:r>
            <a:r>
              <a:rPr lang="el-GR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ctr">
              <a:buNone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achieve this goal?</a:t>
            </a:r>
            <a:endParaRPr lang="zh-TW" altLang="en-US" sz="2800" dirty="0"/>
          </a:p>
        </p:txBody>
      </p:sp>
      <p:pic>
        <p:nvPicPr>
          <p:cNvPr id="8194" name="Picture 2" descr="https://miro.medium.com/max/959/1*F8xLapWs4stL93NEO5NPe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3261405"/>
            <a:ext cx="5338473" cy="338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6983895" y="3178805"/>
            <a:ext cx="4240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 smtClean="0"/>
              <a:t>Ideal: </a:t>
            </a:r>
          </a:p>
          <a:p>
            <a:r>
              <a:rPr lang="en-US" altLang="zh-TW" sz="2000" dirty="0" smtClean="0"/>
              <a:t>All the data can fix on this line.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983895" y="4116502"/>
            <a:ext cx="4240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 smtClean="0"/>
              <a:t>Real: </a:t>
            </a:r>
          </a:p>
          <a:p>
            <a:r>
              <a:rPr lang="en-US" altLang="zh-TW" sz="2000" dirty="0" smtClean="0"/>
              <a:t>Fix on the line as best as possible.</a:t>
            </a:r>
          </a:p>
          <a:p>
            <a:r>
              <a:rPr lang="en-US" altLang="zh-TW" sz="2000" dirty="0" smtClean="0"/>
              <a:t>Residuals are as small as possible.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74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5" name="內容版面配置區 4"/>
          <p:cNvSpPr txBox="1">
            <a:spLocks noGrp="1"/>
          </p:cNvSpPr>
          <p:nvPr>
            <p:ph idx="1"/>
          </p:nvPr>
        </p:nvSpPr>
        <p:spPr>
          <a:xfrm>
            <a:off x="1261872" y="1828800"/>
            <a:ext cx="8595360" cy="173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Residuals are as small as possible.</a:t>
            </a:r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Residuals can be positive and negative.</a:t>
            </a:r>
            <a:r>
              <a:rPr lang="zh-TW" altLang="en-US" sz="2800" dirty="0" smtClean="0"/>
              <a:t> </a:t>
            </a:r>
            <a:endParaRPr lang="en-US" altLang="zh-TW" sz="28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759904"/>
              </p:ext>
            </p:extLst>
          </p:nvPr>
        </p:nvGraphicFramePr>
        <p:xfrm>
          <a:off x="4098165" y="2414778"/>
          <a:ext cx="26400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3" name="方程式" r:id="rId4" imgW="1015920" imgH="203040" progId="Equation.3">
                  <p:embed/>
                </p:oleObj>
              </mc:Choice>
              <mc:Fallback>
                <p:oleObj name="方程式" r:id="rId4" imgW="10159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8165" y="2414778"/>
                        <a:ext cx="2640013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群組 22"/>
          <p:cNvGrpSpPr/>
          <p:nvPr/>
        </p:nvGrpSpPr>
        <p:grpSpPr>
          <a:xfrm>
            <a:off x="3676926" y="3903663"/>
            <a:ext cx="4125637" cy="728554"/>
            <a:chOff x="3676926" y="3903663"/>
            <a:chExt cx="4125637" cy="728554"/>
          </a:xfrm>
        </p:grpSpPr>
        <p:cxnSp>
          <p:nvCxnSpPr>
            <p:cNvPr id="8" name="直線接點 7"/>
            <p:cNvCxnSpPr/>
            <p:nvPr/>
          </p:nvCxnSpPr>
          <p:spPr>
            <a:xfrm flipV="1">
              <a:off x="3676926" y="3996112"/>
              <a:ext cx="3061252" cy="6361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/>
            <p:cNvSpPr/>
            <p:nvPr/>
          </p:nvSpPr>
          <p:spPr>
            <a:xfrm>
              <a:off x="4299431" y="4015162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5842320" y="4483958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接點 11"/>
            <p:cNvCxnSpPr>
              <a:stCxn id="9" idx="4"/>
            </p:cNvCxnSpPr>
            <p:nvPr/>
          </p:nvCxnSpPr>
          <p:spPr>
            <a:xfrm>
              <a:off x="4353431" y="4123162"/>
              <a:ext cx="3497" cy="36079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5899978" y="4191996"/>
              <a:ext cx="0" cy="3013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物件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9318565"/>
                </p:ext>
              </p:extLst>
            </p:nvPr>
          </p:nvGraphicFramePr>
          <p:xfrm>
            <a:off x="6808788" y="3903663"/>
            <a:ext cx="99377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4" name="方程式" r:id="rId6" imgW="787320" imgH="228600" progId="Equation.3">
                    <p:embed/>
                  </p:oleObj>
                </mc:Choice>
                <mc:Fallback>
                  <p:oleObj name="方程式" r:id="rId6" imgW="78732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08788" y="3903663"/>
                          <a:ext cx="993775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矩形 19"/>
            <p:cNvSpPr/>
            <p:nvPr/>
          </p:nvSpPr>
          <p:spPr>
            <a:xfrm>
              <a:off x="5957637" y="4141170"/>
              <a:ext cx="518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-10</a:t>
              </a:r>
              <a:endParaRPr lang="zh-TW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4515789" y="424797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10</a:t>
              </a:r>
              <a:endParaRPr lang="zh-TW" altLang="en-US" dirty="0"/>
            </a:p>
          </p:txBody>
        </p:sp>
      </p:grpSp>
      <p:graphicFrame>
        <p:nvGraphicFramePr>
          <p:cNvPr id="26" name="物件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1328"/>
              </p:ext>
            </p:extLst>
          </p:nvPr>
        </p:nvGraphicFramePr>
        <p:xfrm>
          <a:off x="3111533" y="5088904"/>
          <a:ext cx="46132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方程式" r:id="rId8" imgW="2260440" imgH="342720" progId="Equation.3">
                  <p:embed/>
                </p:oleObj>
              </mc:Choice>
              <mc:Fallback>
                <p:oleObj name="方程式" r:id="rId8" imgW="226044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11533" y="5088904"/>
                        <a:ext cx="4613275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物件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031250"/>
              </p:ext>
            </p:extLst>
          </p:nvPr>
        </p:nvGraphicFramePr>
        <p:xfrm>
          <a:off x="2130425" y="5938838"/>
          <a:ext cx="6294438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方程式" r:id="rId10" imgW="3085920" imgH="355320" progId="Equation.3">
                  <p:embed/>
                </p:oleObj>
              </mc:Choice>
              <mc:Fallback>
                <p:oleObj name="方程式" r:id="rId10" imgW="308592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0425" y="5938838"/>
                        <a:ext cx="6294438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902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We usually hope the can let the sum square error as small as possible.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SO in regression, the objective/loss function is MSE.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473114"/>
              </p:ext>
            </p:extLst>
          </p:nvPr>
        </p:nvGraphicFramePr>
        <p:xfrm>
          <a:off x="3389439" y="2888861"/>
          <a:ext cx="47101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方程式" r:id="rId4" imgW="2349360" imgH="355320" progId="Equation.3">
                  <p:embed/>
                </p:oleObj>
              </mc:Choice>
              <mc:Fallback>
                <p:oleObj name="方程式" r:id="rId4" imgW="2349360" imgH="3553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9439" y="2888861"/>
                        <a:ext cx="4710113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84368"/>
              </p:ext>
            </p:extLst>
          </p:nvPr>
        </p:nvGraphicFramePr>
        <p:xfrm>
          <a:off x="2993797" y="3723434"/>
          <a:ext cx="521970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3" name="方程式" r:id="rId6" imgW="2603160" imgH="431640" progId="Equation.3">
                  <p:embed/>
                </p:oleObj>
              </mc:Choice>
              <mc:Fallback>
                <p:oleObj name="方程式" r:id="rId6" imgW="26031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93797" y="3723434"/>
                        <a:ext cx="5219700" cy="86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823075"/>
              </p:ext>
            </p:extLst>
          </p:nvPr>
        </p:nvGraphicFramePr>
        <p:xfrm>
          <a:off x="1682750" y="5333070"/>
          <a:ext cx="834231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方程式" r:id="rId8" imgW="3619440" imgH="457200" progId="Equation.3">
                  <p:embed/>
                </p:oleObj>
              </mc:Choice>
              <mc:Fallback>
                <p:oleObj name="方程式" r:id="rId8" imgW="36194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82750" y="5333070"/>
                        <a:ext cx="834231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1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In calculation, </a:t>
            </a:r>
            <a:r>
              <a:rPr lang="en-US" altLang="zh-TW" sz="2400" dirty="0"/>
              <a:t>using derivative to </a:t>
            </a:r>
            <a:r>
              <a:rPr lang="en-US" altLang="zh-TW" sz="2400" dirty="0" smtClean="0"/>
              <a:t>find the minima.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173591"/>
              </p:ext>
            </p:extLst>
          </p:nvPr>
        </p:nvGraphicFramePr>
        <p:xfrm>
          <a:off x="2787196" y="4369026"/>
          <a:ext cx="213995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方程式" r:id="rId4" imgW="1066680" imgH="888840" progId="Equation.3">
                  <p:embed/>
                </p:oleObj>
              </mc:Choice>
              <mc:Fallback>
                <p:oleObj name="方程式" r:id="rId4" imgW="1066680" imgH="888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7196" y="4369026"/>
                        <a:ext cx="2139950" cy="178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683484"/>
              </p:ext>
            </p:extLst>
          </p:nvPr>
        </p:nvGraphicFramePr>
        <p:xfrm>
          <a:off x="1798864" y="2749550"/>
          <a:ext cx="834231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方程式" r:id="rId6" imgW="3619440" imgH="457200" progId="Equation.3">
                  <p:embed/>
                </p:oleObj>
              </mc:Choice>
              <mc:Fallback>
                <p:oleObj name="方程式" r:id="rId6" imgW="36194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8864" y="2749550"/>
                        <a:ext cx="8342313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0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479399"/>
              </p:ext>
            </p:extLst>
          </p:nvPr>
        </p:nvGraphicFramePr>
        <p:xfrm>
          <a:off x="3446236" y="1948804"/>
          <a:ext cx="7053263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方程式" r:id="rId3" imgW="3517560" imgH="2425680" progId="Equation.3">
                  <p:embed/>
                </p:oleObj>
              </mc:Choice>
              <mc:Fallback>
                <p:oleObj name="方程式" r:id="rId3" imgW="3517560" imgH="2425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6236" y="1948804"/>
                        <a:ext cx="7053263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41086" y="1691322"/>
            <a:ext cx="402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(intercept)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581007"/>
              </p:ext>
            </p:extLst>
          </p:nvPr>
        </p:nvGraphicFramePr>
        <p:xfrm>
          <a:off x="3498342" y="2362200"/>
          <a:ext cx="5219700" cy="389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方程式" r:id="rId3" imgW="2603160" imgH="1942920" progId="Equation.3">
                  <p:embed/>
                </p:oleObj>
              </mc:Choice>
              <mc:Fallback>
                <p:oleObj name="方程式" r:id="rId3" imgW="2603160" imgH="19429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8342" y="2362200"/>
                        <a:ext cx="5219700" cy="389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6336" y="1805622"/>
            <a:ext cx="402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(Slope)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TW" dirty="0"/>
              <a:t>Ordinary Least Square </a:t>
            </a:r>
            <a:r>
              <a:rPr lang="en-US" altLang="zh-TW" dirty="0" smtClean="0"/>
              <a:t>Estimation (OLSE)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8987028" cy="5029200"/>
          </a:xfrm>
        </p:spPr>
        <p:txBody>
          <a:bodyPr>
            <a:normAutofit/>
          </a:bodyPr>
          <a:lstStyle/>
          <a:p>
            <a:pPr algn="just"/>
            <a:r>
              <a:rPr lang="en-US" altLang="zh-TW" sz="2800" dirty="0"/>
              <a:t>We hope the loss as small as possible, so this approach is called ordinary least square estimation.</a:t>
            </a:r>
            <a:endParaRPr lang="zh-TW" altLang="en-US" sz="2800" dirty="0"/>
          </a:p>
          <a:p>
            <a:pPr algn="just"/>
            <a:r>
              <a:rPr lang="en-US" altLang="zh-TW" sz="2800" dirty="0" smtClean="0"/>
              <a:t>Recall: </a:t>
            </a:r>
          </a:p>
          <a:p>
            <a:pPr algn="just"/>
            <a:endParaRPr lang="en-US" altLang="zh-TW" sz="2800" dirty="0"/>
          </a:p>
          <a:p>
            <a:pPr algn="just"/>
            <a:endParaRPr lang="en-US" altLang="zh-TW" sz="2800" dirty="0" smtClean="0"/>
          </a:p>
          <a:p>
            <a:pPr algn="just"/>
            <a:endParaRPr lang="en-US" altLang="zh-TW" sz="2800" dirty="0" smtClean="0"/>
          </a:p>
          <a:p>
            <a:pPr algn="just"/>
            <a:endParaRPr lang="en-US" altLang="zh-TW" sz="28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120480"/>
              </p:ext>
            </p:extLst>
          </p:nvPr>
        </p:nvGraphicFramePr>
        <p:xfrm>
          <a:off x="3702277" y="3077029"/>
          <a:ext cx="49466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0" name="方程式" r:id="rId3" imgW="2145960" imgH="457200" progId="Equation.3">
                  <p:embed/>
                </p:oleObj>
              </mc:Choice>
              <mc:Fallback>
                <p:oleObj name="方程式" r:id="rId3" imgW="21459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2277" y="3077029"/>
                        <a:ext cx="494665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123414"/>
              </p:ext>
            </p:extLst>
          </p:nvPr>
        </p:nvGraphicFramePr>
        <p:xfrm>
          <a:off x="2271956" y="5001643"/>
          <a:ext cx="5372101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name="方程式" r:id="rId5" imgW="2679480" imgH="838080" progId="Equation.3">
                  <p:embed/>
                </p:oleObj>
              </mc:Choice>
              <mc:Fallback>
                <p:oleObj name="方程式" r:id="rId5" imgW="2679480" imgH="838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1956" y="5001643"/>
                        <a:ext cx="5372101" cy="167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735415"/>
              </p:ext>
            </p:extLst>
          </p:nvPr>
        </p:nvGraphicFramePr>
        <p:xfrm>
          <a:off x="2349780" y="4180225"/>
          <a:ext cx="4073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方程式" r:id="rId7" imgW="2031840" imgH="431640" progId="Equation.3">
                  <p:embed/>
                </p:oleObj>
              </mc:Choice>
              <mc:Fallback>
                <p:oleObj name="方程式" r:id="rId7" imgW="203184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49780" y="4180225"/>
                        <a:ext cx="4073525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46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b="1" dirty="0"/>
              <a:t>Regularized Regression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254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Regularized term, also call penalized term, is using to control the coefficients in regression model. (This trick is also using in deep learning).</a:t>
            </a:r>
          </a:p>
          <a:p>
            <a:r>
              <a:rPr lang="en-US" altLang="zh-TW" sz="2800" dirty="0" smtClean="0"/>
              <a:t>In regularized regression,</a:t>
            </a:r>
          </a:p>
          <a:p>
            <a:endParaRPr lang="en-US" altLang="zh-TW" sz="2800" dirty="0"/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Regularized term is a way to overcome the overfitting problem in learning algorithm.</a:t>
            </a:r>
            <a:endParaRPr lang="en-US" altLang="zh-TW" sz="28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9031"/>
              </p:ext>
            </p:extLst>
          </p:nvPr>
        </p:nvGraphicFramePr>
        <p:xfrm>
          <a:off x="4557204" y="4240742"/>
          <a:ext cx="31019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方程式" r:id="rId4" imgW="1346040" imgH="291960" progId="Equation.3">
                  <p:embed/>
                </p:oleObj>
              </mc:Choice>
              <mc:Fallback>
                <p:oleObj name="方程式" r:id="rId4" imgW="134604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7204" y="4240742"/>
                        <a:ext cx="3101975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8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007718"/>
              </p:ext>
            </p:extLst>
          </p:nvPr>
        </p:nvGraphicFramePr>
        <p:xfrm>
          <a:off x="3869023" y="2480659"/>
          <a:ext cx="4448175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方程式" r:id="rId3" imgW="1930320" imgH="634680" progId="Equation.3">
                  <p:embed/>
                </p:oleObj>
              </mc:Choice>
              <mc:Fallback>
                <p:oleObj name="方程式" r:id="rId3" imgW="193032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9023" y="2480659"/>
                        <a:ext cx="4448175" cy="146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113529"/>
              </p:ext>
            </p:extLst>
          </p:nvPr>
        </p:nvGraphicFramePr>
        <p:xfrm>
          <a:off x="3869023" y="4970813"/>
          <a:ext cx="4418012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方程式" r:id="rId5" imgW="1917360" imgH="634680" progId="Equation.3">
                  <p:embed/>
                </p:oleObj>
              </mc:Choice>
              <mc:Fallback>
                <p:oleObj name="方程式" r:id="rId5" imgW="1917360" imgH="634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69023" y="4970813"/>
                        <a:ext cx="4418012" cy="146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33739" y="1853212"/>
            <a:ext cx="29514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/>
              <a:t>Ridge regression</a:t>
            </a:r>
            <a:endParaRPr lang="zh-TW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533739" y="4133161"/>
            <a:ext cx="9728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Least absolute shrinkage and selection </a:t>
            </a:r>
            <a:r>
              <a:rPr lang="en-US" altLang="zh-TW" sz="2800" b="1" dirty="0" smtClean="0"/>
              <a:t>operator (LASSO)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009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TW" sz="3600" dirty="0" smtClean="0"/>
              <a:t>Introduction for regression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TW" sz="3600" dirty="0" smtClean="0"/>
              <a:t>Linear </a:t>
            </a:r>
            <a:r>
              <a:rPr lang="en-US" altLang="zh-TW" sz="3600" dirty="0"/>
              <a:t>Regression</a:t>
            </a:r>
            <a:endParaRPr lang="en-US" altLang="zh-TW" sz="3600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TW" sz="3600" dirty="0" smtClean="0"/>
              <a:t>Regularized Regression (L1 &amp; L2)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137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 smtClean="0"/>
              <a:t>Absolutely</a:t>
            </a:r>
          </a:p>
          <a:p>
            <a:pPr marL="0" indent="0">
              <a:buNone/>
            </a:pPr>
            <a:r>
              <a:rPr lang="en-US" altLang="zh-TW" sz="2800" b="1" dirty="0" smtClean="0"/>
              <a:t>Elastic </a:t>
            </a:r>
            <a:r>
              <a:rPr lang="en-US" altLang="zh-TW" sz="2800" b="1" dirty="0"/>
              <a:t>Net</a:t>
            </a:r>
            <a:endParaRPr lang="zh-TW" altLang="en-US" sz="2800" b="1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873893"/>
              </p:ext>
            </p:extLst>
          </p:nvPr>
        </p:nvGraphicFramePr>
        <p:xfrm>
          <a:off x="2423717" y="3551010"/>
          <a:ext cx="66722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方程式" r:id="rId3" imgW="2895480" imgH="291960" progId="Equation.3">
                  <p:embed/>
                </p:oleObj>
              </mc:Choice>
              <mc:Fallback>
                <p:oleObj name="方程式" r:id="rId3" imgW="289548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3717" y="3551010"/>
                        <a:ext cx="6672262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9741" y="408570"/>
            <a:ext cx="9692640" cy="1325562"/>
          </a:xfrm>
        </p:spPr>
        <p:txBody>
          <a:bodyPr/>
          <a:lstStyle/>
          <a:p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274" y="3178978"/>
                <a:ext cx="7618259" cy="27406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l-GR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</a:t>
                </a:r>
                <a:b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regularized regression = linear regression</a:t>
                </a:r>
              </a:p>
              <a:p>
                <a:pPr marL="0" indent="0">
                  <a:buNone/>
                </a:pPr>
                <a: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λ→∞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TW" sz="32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TW" sz="3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norm</m:t>
                      </m:r>
                      <m:d>
                        <m:dPr>
                          <m:ctrlPr>
                            <a:rPr lang="en-US" altLang="zh-TW" sz="32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TW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</m:d>
                      <m:r>
                        <a:rPr lang="en-US" altLang="zh-TW" sz="3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altLang="zh-TW" sz="3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MSE</m:t>
                      </m:r>
                      <m:r>
                        <a:rPr lang="en-US" altLang="zh-TW" sz="3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TW" sz="32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32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β</m:t>
                    </m:r>
                  </m:oMath>
                </a14:m>
                <a: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→0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274" y="3178978"/>
                <a:ext cx="7618259" cy="2740628"/>
              </a:xfrm>
              <a:blipFill rotWithShape="0">
                <a:blip r:embed="rId3"/>
                <a:stretch>
                  <a:fillRect l="-2000" t="-4000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80568"/>
              </p:ext>
            </p:extLst>
          </p:nvPr>
        </p:nvGraphicFramePr>
        <p:xfrm>
          <a:off x="3131973" y="2119211"/>
          <a:ext cx="44481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方程式" r:id="rId4" imgW="1930320" imgH="291960" progId="Equation.3">
                  <p:embed/>
                </p:oleObj>
              </mc:Choice>
              <mc:Fallback>
                <p:oleObj name="方程式" r:id="rId4" imgW="193032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73" y="2119211"/>
                        <a:ext cx="4448175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87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5291" y="2056215"/>
            <a:ext cx="4949137" cy="46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300" y="2056215"/>
            <a:ext cx="4814569" cy="468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20450579">
            <a:off x="3778553" y="4361952"/>
            <a:ext cx="4033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Do you observe something?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8168" y="1594550"/>
            <a:ext cx="1038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Example for a three independent variables with one dependent variable.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13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700" y="2095500"/>
            <a:ext cx="5562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829300" y="1962150"/>
                <a:ext cx="5334000" cy="435133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endParaRPr lang="en-US" altLang="zh-TW" sz="24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−10)</m:t>
                              </m:r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400" dirty="0"/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−10)</m:t>
                              </m:r>
                              <m:r>
                                <m:rPr>
                                  <m:nor/>
                                </m:rPr>
                                <a:rPr lang="zh-TW" altLang="en-US" sz="2400" dirty="0"/>
                                <m:t> 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TW" sz="2400" dirty="0" smtClean="0"/>
              </a:p>
              <a:p>
                <a:pPr marL="0" indent="0" algn="just">
                  <a:buNone/>
                </a:pPr>
                <a:r>
                  <a:rPr lang="en-US" altLang="zh-TW" sz="2400" dirty="0" smtClean="0"/>
                  <a:t>ANS: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=10, 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=10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9300" y="1962150"/>
                <a:ext cx="5334000" cy="4351337"/>
              </a:xfrm>
              <a:blipFill rotWithShape="1">
                <a:blip r:embed="rId3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2273" y="3258000"/>
            <a:ext cx="4689474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5464" y="3144836"/>
            <a:ext cx="3995876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Regularized </a:t>
            </a:r>
            <a:r>
              <a:rPr lang="en-US" altLang="zh-TW" b="1" dirty="0" smtClean="0"/>
              <a:t>Regression (L1&amp;L2)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760632" y="2080762"/>
                <a:ext cx="5334000" cy="952875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zh-TW" altLang="en-US" sz="2400" b="0" i="1" smtClean="0">
                              <a:latin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zh-TW" alt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TW" sz="2400" b="0" i="1" smtClean="0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TW" sz="2400" dirty="0"/>
              </a:p>
              <a:p>
                <a:pPr marL="0" indent="0" algn="just">
                  <a:buNone/>
                </a:pPr>
                <a:endParaRPr lang="en-US" altLang="zh-TW" sz="2400" dirty="0" smtClean="0"/>
              </a:p>
              <a:p>
                <a:pPr marL="0" indent="0" algn="just"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632" y="2080762"/>
                <a:ext cx="5334000" cy="952875"/>
              </a:xfrm>
              <a:blipFill rotWithShape="1">
                <a:blip r:embed="rId4"/>
                <a:stretch>
                  <a:fillRect b="-82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753472" y="5163395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472" y="5163395"/>
                <a:ext cx="98697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753471" y="5670097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471" y="5670097"/>
                <a:ext cx="98697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045572" y="4923484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0.6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72" y="4923484"/>
                <a:ext cx="98697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弧形接點 5"/>
          <p:cNvCxnSpPr>
            <a:endCxn id="8" idx="1"/>
          </p:cNvCxnSpPr>
          <p:nvPr/>
        </p:nvCxnSpPr>
        <p:spPr>
          <a:xfrm flipV="1">
            <a:off x="8442325" y="5108150"/>
            <a:ext cx="603247" cy="184667"/>
          </a:xfrm>
          <a:prstGeom prst="curvedConnector3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弧形接點 10"/>
          <p:cNvCxnSpPr>
            <a:endCxn id="3" idx="1"/>
          </p:cNvCxnSpPr>
          <p:nvPr/>
        </p:nvCxnSpPr>
        <p:spPr>
          <a:xfrm flipV="1">
            <a:off x="8349443" y="5348061"/>
            <a:ext cx="404029" cy="129421"/>
          </a:xfrm>
          <a:prstGeom prst="curvedConnector3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弧形接點 11"/>
          <p:cNvCxnSpPr>
            <a:endCxn id="7" idx="1"/>
          </p:cNvCxnSpPr>
          <p:nvPr/>
        </p:nvCxnSpPr>
        <p:spPr>
          <a:xfrm>
            <a:off x="8061325" y="5532728"/>
            <a:ext cx="692146" cy="322035"/>
          </a:xfrm>
          <a:prstGeom prst="curvedConnector3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"/>
              <p:cNvSpPr txBox="1">
                <a:spLocks/>
              </p:cNvSpPr>
              <p:nvPr/>
            </p:nvSpPr>
            <p:spPr>
              <a:xfrm>
                <a:off x="426632" y="1969565"/>
                <a:ext cx="5334000" cy="1175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 smtClean="0">
                              <a:latin typeface="Cambria Math"/>
                            </a:rPr>
                            <m:t>+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zh-TW" altLang="en-US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zh-TW" sz="2400" i="1" smtClean="0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TW" sz="2400" dirty="0" smtClean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 smtClean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 smtClean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19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2" y="1969565"/>
                <a:ext cx="5334000" cy="1175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991146" y="5237571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146" y="5237571"/>
                <a:ext cx="98697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235473" y="6039429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𝜆</m:t>
                    </m:r>
                    <m:r>
                      <a:rPr lang="en-US" altLang="zh-TW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473" y="6039429"/>
                <a:ext cx="986971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919773" y="4688668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73" y="4688668"/>
                <a:ext cx="986971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弧形接點 22"/>
          <p:cNvCxnSpPr/>
          <p:nvPr/>
        </p:nvCxnSpPr>
        <p:spPr>
          <a:xfrm>
            <a:off x="3799284" y="4873334"/>
            <a:ext cx="301624" cy="5605"/>
          </a:xfrm>
          <a:prstGeom prst="curvedConnector3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弧形接點 23"/>
          <p:cNvCxnSpPr>
            <a:endCxn id="20" idx="1"/>
          </p:cNvCxnSpPr>
          <p:nvPr/>
        </p:nvCxnSpPr>
        <p:spPr>
          <a:xfrm rot="16200000" flipH="1">
            <a:off x="3822708" y="5253798"/>
            <a:ext cx="194131" cy="142745"/>
          </a:xfrm>
          <a:prstGeom prst="curvedConnector2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弧形接點 24"/>
          <p:cNvCxnSpPr/>
          <p:nvPr/>
        </p:nvCxnSpPr>
        <p:spPr>
          <a:xfrm>
            <a:off x="2512857" y="5848266"/>
            <a:ext cx="692146" cy="322035"/>
          </a:xfrm>
          <a:prstGeom prst="curvedConnector3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426287" y="5562813"/>
                <a:ext cx="986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TW" i="1">
                          <a:solidFill>
                            <a:schemeClr val="bg1"/>
                          </a:solidFill>
                          <a:latin typeface="Cambria Math"/>
                        </a:rPr>
                        <m:t>=1</m:t>
                      </m:r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87" y="5562813"/>
                <a:ext cx="986971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弧形接點 26"/>
          <p:cNvCxnSpPr/>
          <p:nvPr/>
        </p:nvCxnSpPr>
        <p:spPr>
          <a:xfrm flipV="1">
            <a:off x="3093632" y="5733569"/>
            <a:ext cx="404029" cy="129421"/>
          </a:xfrm>
          <a:prstGeom prst="curvedConnector3">
            <a:avLst/>
          </a:prstGeom>
          <a:ln>
            <a:solidFill>
              <a:srgbClr val="FF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5829300" y="1962150"/>
                <a:ext cx="5334000" cy="4351337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endParaRPr lang="en-US" altLang="zh-TW" sz="24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TW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−10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zh-TW" altLang="en-US" sz="2400" dirty="0"/>
                                    <m:t> 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altLang="zh-TW" sz="2400" dirty="0"/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−10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zh-TW" altLang="en-US" sz="2400" dirty="0"/>
                                    <m:t> 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400" dirty="0" smtClean="0"/>
              </a:p>
              <a:p>
                <a:pPr marL="0" indent="0" algn="just">
                  <a:buNone/>
                </a:pPr>
                <a:r>
                  <a:rPr lang="en-US" altLang="zh-TW" sz="2400" dirty="0" smtClean="0"/>
                  <a:t>ANS: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=8, </m:t>
                    </m:r>
                    <m:sSub>
                      <m:sSubPr>
                        <m:ctrlPr>
                          <a:rPr lang="en-US" altLang="zh-TW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TW" sz="2400" dirty="0" smtClean="0"/>
                  <a:t>4</a:t>
                </a:r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9300" y="1962150"/>
                <a:ext cx="5334000" cy="4351337"/>
              </a:xfrm>
              <a:blipFill rotWithShape="1">
                <a:blip r:embed="rId2"/>
                <a:stretch>
                  <a:fillRect l="-1714" t="-10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2900" y="1962150"/>
            <a:ext cx="5334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6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Regularized </a:t>
            </a:r>
            <a:r>
              <a:rPr lang="en-US" altLang="zh-TW" b="1" dirty="0" smtClean="0"/>
              <a:t>Regression (L1)</a:t>
            </a:r>
            <a:endParaRPr lang="zh-TW" altLang="en-US" dirty="0"/>
          </a:p>
        </p:txBody>
      </p:sp>
      <p:pic>
        <p:nvPicPr>
          <p:cNvPr id="22534" name="Picture 6" descr="C:\Users\Tommy\Desktop\統計機器學習技術初探\outpu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856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2"/>
              <p:cNvSpPr txBox="1">
                <a:spLocks/>
              </p:cNvSpPr>
              <p:nvPr/>
            </p:nvSpPr>
            <p:spPr>
              <a:xfrm>
                <a:off x="6133193" y="2313538"/>
                <a:ext cx="4883150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 smtClean="0">
                              <a:latin typeface="Cambria Math"/>
                            </a:rPr>
                            <m:t>+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zh-TW" altLang="en-US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4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zh-TW" sz="2400" i="1" smtClean="0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TW" sz="2400" dirty="0" smtClean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/>
                        </a:rPr>
                        <m:t>𝜆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=12,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4</m:t>
                      </m:r>
                      <m:r>
                        <a:rPr lang="en-US" altLang="zh-TW" sz="2400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altLang="zh-TW" sz="2400" dirty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 smtClean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10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93" y="2313538"/>
                <a:ext cx="4883150" cy="435133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6133193" y="4133556"/>
            <a:ext cx="4905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/>
              <a:t>Advantage: </a:t>
            </a:r>
          </a:p>
          <a:p>
            <a:r>
              <a:rPr lang="en-US" altLang="zh-TW" sz="2400" dirty="0" smtClean="0"/>
              <a:t>L1 </a:t>
            </a:r>
            <a:r>
              <a:rPr lang="en-US" altLang="zh-TW" sz="2400" dirty="0"/>
              <a:t>norm has corners, it’ very likely that the joint minima is at one of the corners. </a:t>
            </a:r>
            <a:r>
              <a:rPr lang="zh-TW" altLang="en-US" sz="2400" dirty="0"/>
              <a:t>→</a:t>
            </a:r>
            <a:r>
              <a:rPr lang="en-US" altLang="zh-TW" sz="2400" dirty="0" smtClean="0"/>
              <a:t>Sparsity</a:t>
            </a:r>
          </a:p>
          <a:p>
            <a:r>
              <a:rPr lang="en-US" altLang="zh-TW" sz="2400" b="1" u="sng" dirty="0" smtClean="0"/>
              <a:t>Disadvantage:</a:t>
            </a:r>
          </a:p>
          <a:p>
            <a:r>
              <a:rPr lang="en-US" altLang="zh-TW" sz="2400" dirty="0" smtClean="0"/>
              <a:t>Not differentiable </a:t>
            </a:r>
            <a:r>
              <a:rPr lang="en-US" altLang="zh-TW" sz="2400" dirty="0" err="1" smtClean="0"/>
              <a:t>everwhere</a:t>
            </a:r>
            <a:r>
              <a:rPr lang="en-US" altLang="zh-TW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5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Regularized Regression (</a:t>
            </a:r>
            <a:r>
              <a:rPr lang="en-US" altLang="zh-TW" b="1" dirty="0" smtClean="0"/>
              <a:t>L2)</a:t>
            </a:r>
            <a:endParaRPr lang="zh-TW" altLang="en-US" dirty="0"/>
          </a:p>
        </p:txBody>
      </p:sp>
      <p:pic>
        <p:nvPicPr>
          <p:cNvPr id="4" name="Picture 7" descr="C:\Users\Tommy\Desktop\統計機器學習技術初探\output_l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8" y="1879374"/>
            <a:ext cx="6096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6133193" y="2313538"/>
                <a:ext cx="4883150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 smtClean="0">
                              <a:latin typeface="Cambria Math"/>
                            </a:rPr>
                            <m:t>{</m:t>
                          </m:r>
                          <m:r>
                            <a:rPr lang="en-US" altLang="zh-TW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 smtClean="0">
                              <a:latin typeface="Cambria Math"/>
                            </a:rPr>
                            <m:t>+</m:t>
                          </m:r>
                          <m:r>
                            <a:rPr lang="zh-TW" altLang="en-US" sz="2400" i="1" smtClean="0">
                              <a:latin typeface="Cambria Math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zh-TW" altLang="en-US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TW" sz="2400" i="1" smtClean="0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TW" sz="2400" dirty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 smtClean="0"/>
              </a:p>
              <a:p>
                <a:pPr marL="0" indent="0" algn="just">
                  <a:buFont typeface="Arial" pitchFamily="34" charset="0"/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93" y="2313538"/>
                <a:ext cx="4883150" cy="435133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133193" y="3699587"/>
            <a:ext cx="4905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b="1" u="sng" dirty="0" smtClean="0"/>
              <a:t>Advantage: </a:t>
            </a:r>
          </a:p>
          <a:p>
            <a:pPr algn="just"/>
            <a:r>
              <a:rPr lang="en-US" altLang="zh-TW" sz="2400" dirty="0" smtClean="0"/>
              <a:t>L2 </a:t>
            </a:r>
            <a:r>
              <a:rPr lang="en-US" altLang="zh-TW" sz="2400" dirty="0"/>
              <a:t>norm </a:t>
            </a:r>
            <a:r>
              <a:rPr lang="en-US" altLang="zh-TW" sz="2400" dirty="0" smtClean="0"/>
              <a:t>has no </a:t>
            </a:r>
            <a:r>
              <a:rPr lang="en-US" altLang="zh-TW" sz="2400" dirty="0"/>
              <a:t>corners, it’ very likely that the joint minima is </a:t>
            </a:r>
            <a:r>
              <a:rPr lang="en-US" altLang="zh-TW" sz="2400" dirty="0" smtClean="0"/>
              <a:t>on any of axes. </a:t>
            </a:r>
          </a:p>
          <a:p>
            <a:pPr algn="just"/>
            <a:r>
              <a:rPr lang="en-US" altLang="zh-TW" sz="2400" dirty="0" smtClean="0"/>
              <a:t>Differentiable and easy to optimize.</a:t>
            </a:r>
          </a:p>
        </p:txBody>
      </p:sp>
    </p:spTree>
    <p:extLst>
      <p:ext uri="{BB962C8B-B14F-4D97-AF65-F5344CB8AC3E}">
        <p14:creationId xmlns:p14="http://schemas.microsoft.com/office/powerpoint/2010/main" val="4471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9974" y="280219"/>
            <a:ext cx="3849329" cy="1325562"/>
          </a:xfrm>
        </p:spPr>
        <p:txBody>
          <a:bodyPr/>
          <a:lstStyle/>
          <a:p>
            <a:r>
              <a:rPr lang="en-US" altLang="zh-TW" b="1" dirty="0"/>
              <a:t>Regularized </a:t>
            </a:r>
            <a:r>
              <a:rPr lang="en-US" altLang="zh-TW" b="1" dirty="0" smtClean="0"/>
              <a:t>Regression</a:t>
            </a:r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0784" y="1268361"/>
            <a:ext cx="5619136" cy="558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5" t="20263" r="28954" b="20262"/>
          <a:stretch/>
        </p:blipFill>
        <p:spPr bwMode="auto">
          <a:xfrm>
            <a:off x="1113132" y="2941448"/>
            <a:ext cx="2722935" cy="20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509331" y="2182137"/>
            <a:ext cx="20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Original space </a:t>
            </a:r>
          </a:p>
          <a:p>
            <a:pPr algn="ctr"/>
            <a:r>
              <a:rPr lang="en-US" altLang="zh-TW" i="1" dirty="0" smtClean="0"/>
              <a:t>f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x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5932329" y="622030"/>
                <a:ext cx="2078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L2 space </a:t>
                </a:r>
              </a:p>
              <a:p>
                <a:pPr algn="ctr"/>
                <a:r>
                  <a:rPr lang="en-US" altLang="zh-TW" i="1" dirty="0" smtClean="0"/>
                  <a:t>f</a:t>
                </a:r>
                <a:r>
                  <a:rPr lang="en-US" altLang="zh-TW" dirty="0" smtClean="0"/>
                  <a:t>(</a:t>
                </a:r>
                <a:r>
                  <a:rPr lang="en-US" altLang="zh-TW" i="1" dirty="0" smtClean="0"/>
                  <a:t>x</a:t>
                </a:r>
                <a:r>
                  <a:rPr lang="en-US" altLang="zh-TW" dirty="0" smtClean="0"/>
                  <a:t>)+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TW" dirty="0" smtClean="0"/>
                  <a:t>L2</a:t>
                </a:r>
                <a:endParaRPr lang="zh-TW" altLang="en-US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29" y="622030"/>
                <a:ext cx="2078023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8385476" y="622029"/>
                <a:ext cx="20780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L2 space </a:t>
                </a:r>
              </a:p>
              <a:p>
                <a:pPr algn="ctr"/>
                <a:r>
                  <a:rPr lang="en-US" altLang="zh-TW" i="1" dirty="0" smtClean="0"/>
                  <a:t>f</a:t>
                </a:r>
                <a:r>
                  <a:rPr lang="en-US" altLang="zh-TW" dirty="0" smtClean="0"/>
                  <a:t>(</a:t>
                </a:r>
                <a:r>
                  <a:rPr lang="en-US" altLang="zh-TW" i="1" dirty="0" smtClean="0"/>
                  <a:t>x</a:t>
                </a:r>
                <a:r>
                  <a:rPr lang="en-US" altLang="zh-TW" dirty="0" smtClean="0"/>
                  <a:t>)+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TW" dirty="0" smtClean="0"/>
                  <a:t>L1</a:t>
                </a:r>
                <a:endParaRPr lang="zh-TW" altLang="en-US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76" y="622029"/>
                <a:ext cx="2078023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8155870" y="294970"/>
            <a:ext cx="2955086" cy="6489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200784" y="294970"/>
            <a:ext cx="2955086" cy="6489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6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Regularized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3600" dirty="0" smtClean="0">
                    <a:latin typeface="Cambria Math"/>
                  </a:rPr>
                  <a:t>Can we give different </a:t>
                </a:r>
                <a:r>
                  <a:rPr lang="en-US" altLang="zh-TW" sz="3600" dirty="0"/>
                  <a:t>penalized </a:t>
                </a:r>
                <a:r>
                  <a:rPr lang="en-US" altLang="zh-TW" sz="3600" dirty="0" smtClean="0"/>
                  <a:t>terms for each variable?</a:t>
                </a:r>
                <a:endParaRPr lang="en-US" altLang="zh-TW" sz="3600" dirty="0" smtClean="0">
                  <a:latin typeface="Cambria Math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32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3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3200" i="1">
                                  <a:latin typeface="Cambria Math"/>
                                </a:rPr>
                                <m:t>1,</m:t>
                              </m:r>
                              <m:r>
                                <a:rPr lang="en-US" altLang="zh-TW" sz="3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zh-TW" sz="3200" i="1">
                                  <a:latin typeface="Cambria Math"/>
                                </a:rPr>
                                <m:t>2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3200" i="1">
                              <a:latin typeface="Cambria Math"/>
                            </a:rPr>
                            <m:t>{</m:t>
                          </m:r>
                          <m:r>
                            <a:rPr lang="en-US" altLang="zh-TW" sz="32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32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32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TW" sz="32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TW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3200" i="1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altLang="zh-TW" sz="32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3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US" altLang="zh-TW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3200" i="1">
                              <a:latin typeface="Cambria Math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TW" sz="3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3200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zh-TW" sz="3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TW" sz="3200" i="1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→∞</a:t>
                </a:r>
                <a: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3200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TW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 so we can use the regularized term to control the model.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28" t="-2241" r="-2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91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714" y="1828800"/>
            <a:ext cx="6516915" cy="435133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In the last presentation, we brief introduce ML topic.</a:t>
            </a:r>
          </a:p>
          <a:p>
            <a:r>
              <a:rPr lang="en-US" altLang="zh-TW" sz="2800" dirty="0" smtClean="0"/>
              <a:t>Regression: predicting </a:t>
            </a:r>
            <a:r>
              <a:rPr lang="en-US" altLang="zh-TW" sz="2800" dirty="0"/>
              <a:t>a continuous-valued attribute associated with an object</a:t>
            </a:r>
            <a:r>
              <a:rPr lang="en-US" altLang="zh-TW" sz="2800" dirty="0" smtClean="0"/>
              <a:t>.</a:t>
            </a:r>
            <a:endParaRPr lang="en-US" altLang="zh-TW" sz="2800" dirty="0"/>
          </a:p>
          <a:p>
            <a:r>
              <a:rPr lang="en-US" altLang="zh-TW" sz="2800" dirty="0" smtClean="0"/>
              <a:t>What to do? </a:t>
            </a:r>
          </a:p>
          <a:p>
            <a:r>
              <a:rPr lang="en-US" altLang="zh-TW" sz="2800" dirty="0" smtClean="0"/>
              <a:t>How to do?</a:t>
            </a:r>
          </a:p>
          <a:p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930" y="1523467"/>
            <a:ext cx="3308002" cy="2481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30" y="4004468"/>
            <a:ext cx="3415696" cy="25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Homework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Please see the homework2.doc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70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What to do? 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920" y="2813796"/>
            <a:ext cx="2207241" cy="14634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375" y="2911040"/>
            <a:ext cx="2466975" cy="1847850"/>
          </a:xfrm>
          <a:prstGeom prst="rect">
            <a:avLst/>
          </a:prstGeom>
        </p:spPr>
      </p:pic>
      <p:pic>
        <p:nvPicPr>
          <p:cNvPr id="2055" name="Picture 7" descr="https://www.hierarchystructure.com/wp-content/uploads/2013/02/Education-Degree-Hierarch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45" y="2813796"/>
            <a:ext cx="2833016" cy="204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669632" y="2347219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independent variables 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504584" y="2347219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dependent variables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843852" y="3159295"/>
            <a:ext cx="1537252" cy="772497"/>
            <a:chOff x="6881365" y="4483297"/>
            <a:chExt cx="1537252" cy="772497"/>
          </a:xfrm>
        </p:grpSpPr>
        <p:sp>
          <p:nvSpPr>
            <p:cNvPr id="12" name="向右箭號 11"/>
            <p:cNvSpPr/>
            <p:nvPr/>
          </p:nvSpPr>
          <p:spPr>
            <a:xfrm>
              <a:off x="6881365" y="4483297"/>
              <a:ext cx="1537252" cy="772497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082962" y="4684879"/>
              <a:ext cx="997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predict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087521" y="5067454"/>
            <a:ext cx="9692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Which are dependent variables?</a:t>
            </a:r>
          </a:p>
          <a:p>
            <a:pPr marL="357188"/>
            <a:r>
              <a:rPr lang="en-US" altLang="zh-TW" sz="2000" dirty="0" smtClean="0"/>
              <a:t>Depend on your problem : specific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definition (salary prediction or </a:t>
            </a:r>
            <a:r>
              <a:rPr lang="en-US" altLang="zh-TW" sz="2000" dirty="0" err="1" smtClean="0"/>
              <a:t>bodyfat</a:t>
            </a:r>
            <a:r>
              <a:rPr lang="en-US" altLang="zh-TW" sz="2000" dirty="0" smtClean="0"/>
              <a:t> prediction)</a:t>
            </a:r>
          </a:p>
          <a:p>
            <a:r>
              <a:rPr lang="en-US" altLang="zh-TW" sz="2000" dirty="0" smtClean="0"/>
              <a:t>Which </a:t>
            </a:r>
            <a:r>
              <a:rPr lang="en-US" altLang="zh-TW" sz="2000" dirty="0"/>
              <a:t>are independent </a:t>
            </a:r>
            <a:r>
              <a:rPr lang="en-US" altLang="zh-TW" sz="2000" dirty="0" smtClean="0"/>
              <a:t>variables?</a:t>
            </a:r>
          </a:p>
          <a:p>
            <a:pPr marL="357188"/>
            <a:r>
              <a:rPr lang="en-US" altLang="zh-TW" sz="2000" dirty="0" smtClean="0"/>
              <a:t>Depend on your collecting data.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76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dirty="0"/>
              <a:t>How to do?</a:t>
            </a:r>
          </a:p>
          <a:p>
            <a:pPr marL="0" indent="0">
              <a:buNone/>
            </a:pPr>
            <a:r>
              <a:rPr lang="en-US" altLang="zh-TW" sz="2000" dirty="0"/>
              <a:t>Finding the curve that best fits your data is called regression.</a:t>
            </a:r>
            <a:endParaRPr lang="zh-TW" altLang="en-US" sz="2000" dirty="0"/>
          </a:p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723468" y="3082199"/>
            <a:ext cx="6620800" cy="3744269"/>
            <a:chOff x="723468" y="3082199"/>
            <a:chExt cx="6620800" cy="3744269"/>
          </a:xfrm>
        </p:grpSpPr>
        <p:pic>
          <p:nvPicPr>
            <p:cNvPr id="3074" name="Picture 2" descr="「regression salary」的圖片搜尋結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5912" y="3082199"/>
              <a:ext cx="4078080" cy="3529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23468" y="3674893"/>
              <a:ext cx="22829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/>
                <a:t>Dependent variable</a:t>
              </a:r>
            </a:p>
            <a:p>
              <a:pPr algn="ctr"/>
              <a:r>
                <a:rPr lang="en-US" altLang="zh-TW" dirty="0" smtClean="0"/>
                <a:t>(</a:t>
              </a:r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 smtClean="0"/>
                <a:t>)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872116" y="6180137"/>
              <a:ext cx="24721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 smtClean="0"/>
                <a:t>Independent variable</a:t>
              </a:r>
            </a:p>
            <a:p>
              <a:pPr algn="ctr"/>
              <a:r>
                <a:rPr lang="en-US" altLang="zh-TW" dirty="0" smtClean="0"/>
                <a:t>(</a:t>
              </a:r>
              <a:r>
                <a:rPr lang="en-US" altLang="zh-TW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dirty="0" smtClean="0"/>
                <a:t>)</a:t>
              </a:r>
              <a:endParaRPr lang="zh-TW" altLang="en-US" dirty="0"/>
            </a:p>
          </p:txBody>
        </p:sp>
      </p:grp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99064"/>
              </p:ext>
            </p:extLst>
          </p:nvPr>
        </p:nvGraphicFramePr>
        <p:xfrm>
          <a:off x="7050156" y="2990522"/>
          <a:ext cx="1518602" cy="528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方程式" r:id="rId5" imgW="583920" imgH="203040" progId="Equation.3">
                  <p:embed/>
                </p:oleObj>
              </mc:Choice>
              <mc:Fallback>
                <p:oleObj name="方程式" r:id="rId5" imgW="5839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0156" y="2990522"/>
                        <a:ext cx="1518602" cy="528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050156" y="3747886"/>
                <a:ext cx="41428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 smtClean="0"/>
                  <a:t>is a linear function : linear regression</a:t>
                </a:r>
              </a:p>
              <a:p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</a:t>
                </a:r>
                <a:r>
                  <a:rPr lang="en-US" altLang="zh-TW" sz="2400" dirty="0" smtClean="0"/>
                  <a:t>s non-linear function : nonlinear regression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156" y="3747886"/>
                <a:ext cx="4142895" cy="1938992"/>
              </a:xfrm>
              <a:prstGeom prst="rect">
                <a:avLst/>
              </a:prstGeom>
              <a:blipFill rotWithShape="0">
                <a:blip r:embed="rId7"/>
                <a:stretch>
                  <a:fillRect l="-2356" t="-2516" b="-62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0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600546"/>
              </p:ext>
            </p:extLst>
          </p:nvPr>
        </p:nvGraphicFramePr>
        <p:xfrm>
          <a:off x="2907792" y="2298503"/>
          <a:ext cx="32004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方程式" r:id="rId4" imgW="1231560" imgH="228600" progId="Equation.3">
                  <p:embed/>
                </p:oleObj>
              </mc:Choice>
              <mc:Fallback>
                <p:oleObj name="方程式" r:id="rId4" imgW="1231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7792" y="2298503"/>
                        <a:ext cx="320040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125538" y="1691322"/>
            <a:ext cx="666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salary, </a:t>
            </a: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experience in years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155544" y="2332777"/>
            <a:ext cx="394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Simple linear regression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6255657" y="2596159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872" y="3275433"/>
            <a:ext cx="5101371" cy="34696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155544" y="3275433"/>
            <a:ext cx="16770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</a:t>
            </a:r>
          </a:p>
          <a:p>
            <a:r>
              <a:rPr lang="el-GR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Slope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If there are more than one independent variables.</a:t>
            </a:r>
          </a:p>
          <a:p>
            <a:pPr marL="0" indent="0">
              <a:buNone/>
            </a:pP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</a:p>
          <a:p>
            <a:pPr marL="0" indent="0">
              <a:buNone/>
            </a:pP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experience in years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career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694658"/>
              </p:ext>
            </p:extLst>
          </p:nvPr>
        </p:nvGraphicFramePr>
        <p:xfrm>
          <a:off x="1638300" y="4610448"/>
          <a:ext cx="43561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方程式" r:id="rId3" imgW="1676160" imgH="228600" progId="Equation.3">
                  <p:embed/>
                </p:oleObj>
              </mc:Choice>
              <mc:Fallback>
                <p:oleObj name="方程式" r:id="rId3" imgW="1676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8300" y="4610448"/>
                        <a:ext cx="4356100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06626" y="4677271"/>
            <a:ext cx="394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Multiple linear regression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6139544" y="4908104"/>
            <a:ext cx="754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8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800" dirty="0" smtClean="0"/>
                  <a:t>How to do nonlinear?</a:t>
                </a:r>
              </a:p>
              <a:p>
                <a:r>
                  <a:rPr lang="en-US" altLang="zh-TW" sz="2800" dirty="0"/>
                  <a:t>Let your independent </a:t>
                </a:r>
                <a:r>
                  <a:rPr lang="en-US" altLang="zh-TW" sz="2800" dirty="0" smtClean="0"/>
                  <a:t>variables </a:t>
                </a:r>
                <a:r>
                  <a:rPr lang="en-US" altLang="zh-TW" sz="2800" dirty="0"/>
                  <a:t>as a other independent variable by</a:t>
                </a:r>
                <a:endParaRPr lang="en-US" altLang="zh-TW" sz="2800" dirty="0" smtClean="0"/>
              </a:p>
              <a:p>
                <a:pPr marL="514350" indent="-514350">
                  <a:buAutoNum type="arabicPeriod"/>
                </a:pPr>
                <a:r>
                  <a:rPr lang="en-US" altLang="zh-TW" sz="2800" dirty="0" smtClean="0"/>
                  <a:t>polynomial.</a:t>
                </a:r>
              </a:p>
              <a:p>
                <a:pPr marL="514350" indent="-514350">
                  <a:buAutoNum type="arabicPeriod"/>
                </a:pPr>
                <a:endParaRPr lang="en-US" altLang="zh-TW" sz="2800" dirty="0"/>
              </a:p>
              <a:p>
                <a:pPr marL="514350" indent="-514350">
                  <a:buAutoNum type="arabicPeriod"/>
                </a:pPr>
                <a:r>
                  <a:rPr lang="en-US" altLang="zh-TW" sz="2800" dirty="0" smtClean="0"/>
                  <a:t>Interact.</a:t>
                </a:r>
              </a:p>
              <a:p>
                <a:pPr marL="514350" indent="-514350">
                  <a:buAutoNum type="arabicPeriod"/>
                </a:pPr>
                <a:endParaRPr lang="en-US" altLang="zh-TW" sz="2800" dirty="0"/>
              </a:p>
              <a:p>
                <a:pPr marL="514350" indent="-514350">
                  <a:buAutoNum type="arabicPeriod"/>
                </a:pPr>
                <a:r>
                  <a:rPr lang="en-US" altLang="zh-TW" sz="2800" dirty="0" smtClean="0"/>
                  <a:t>Nonlinear function (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2800" dirty="0" smtClean="0"/>
                  <a:t>): sigmoid function,…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2" t="-2801" b="-7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671626"/>
              </p:ext>
            </p:extLst>
          </p:nvPr>
        </p:nvGraphicFramePr>
        <p:xfrm>
          <a:off x="2650218" y="3748199"/>
          <a:ext cx="66008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方程式" r:id="rId4" imgW="2539800" imgH="241200" progId="Equation.3">
                  <p:embed/>
                </p:oleObj>
              </mc:Choice>
              <mc:Fallback>
                <p:oleObj name="方程式" r:id="rId4" imgW="2539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0218" y="3748199"/>
                        <a:ext cx="660082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985355"/>
              </p:ext>
            </p:extLst>
          </p:nvPr>
        </p:nvGraphicFramePr>
        <p:xfrm>
          <a:off x="2963182" y="4922780"/>
          <a:ext cx="57419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方程式" r:id="rId6" imgW="2209680" imgH="228600" progId="Equation.3">
                  <p:embed/>
                </p:oleObj>
              </mc:Choice>
              <mc:Fallback>
                <p:oleObj name="方程式" r:id="rId6" imgW="2209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63182" y="4922780"/>
                        <a:ext cx="57419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203280"/>
              </p:ext>
            </p:extLst>
          </p:nvPr>
        </p:nvGraphicFramePr>
        <p:xfrm>
          <a:off x="3508261" y="6078015"/>
          <a:ext cx="488473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方程式" r:id="rId8" imgW="1879560" imgH="228600" progId="Equation.3">
                  <p:embed/>
                </p:oleObj>
              </mc:Choice>
              <mc:Fallback>
                <p:oleObj name="方程式" r:id="rId8" imgW="18795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08261" y="6078015"/>
                        <a:ext cx="4884737" cy="5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19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9643" y="1814286"/>
            <a:ext cx="9692640" cy="435133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For now, we clearly understand what is regression.</a:t>
            </a:r>
          </a:p>
          <a:p>
            <a:pPr marL="0" indent="0">
              <a:buNone/>
            </a:pPr>
            <a:r>
              <a:rPr lang="en-US" altLang="zh-TW" sz="3200" b="1" dirty="0" smtClean="0"/>
              <a:t>Recall: How </a:t>
            </a:r>
            <a:r>
              <a:rPr lang="en-US" altLang="zh-TW" sz="3200" b="1" dirty="0"/>
              <a:t>to do?</a:t>
            </a:r>
          </a:p>
          <a:p>
            <a:pPr marL="0" indent="0">
              <a:buNone/>
            </a:pPr>
            <a:r>
              <a:rPr lang="en-US" altLang="zh-TW" sz="2400" dirty="0"/>
              <a:t>Finding the curve that best fits your data is called regression</a:t>
            </a:r>
            <a:r>
              <a:rPr lang="en-US" altLang="zh-TW" sz="2400" dirty="0" smtClean="0"/>
              <a:t>.</a:t>
            </a:r>
          </a:p>
          <a:p>
            <a:pPr marL="0" indent="0">
              <a:buNone/>
            </a:pPr>
            <a:r>
              <a:rPr lang="en-US" altLang="zh-TW" sz="2400" dirty="0" smtClean="0"/>
              <a:t>Two key points: </a:t>
            </a:r>
            <a:r>
              <a:rPr lang="en-US" altLang="zh-TW" sz="2400" b="1" dirty="0" smtClean="0"/>
              <a:t>1. data, 2. curve.</a:t>
            </a:r>
            <a:endParaRPr lang="zh-TW" altLang="en-US" sz="2400" b="1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99384" y="4190676"/>
            <a:ext cx="3475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Data is the </a:t>
            </a:r>
            <a:r>
              <a:rPr lang="en-US" altLang="zh-TW" sz="2400" b="1" dirty="0"/>
              <a:t>blue </a:t>
            </a:r>
            <a:r>
              <a:rPr lang="en-US" altLang="zh-TW" sz="2400" b="1" dirty="0" smtClean="0"/>
              <a:t>point</a:t>
            </a:r>
            <a:endParaRPr lang="zh-TW" altLang="en-US" sz="24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030392" y="4779875"/>
            <a:ext cx="346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Curve is the red line</a:t>
            </a:r>
            <a:endParaRPr lang="zh-TW" altLang="en-US" sz="24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43483" y="5703958"/>
            <a:ext cx="549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Using the data to find the </a:t>
            </a:r>
            <a:r>
              <a:rPr lang="el-GR" altLang="zh-TW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altLang="zh-TW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4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174" name="Picture 6" descr="https://miro.medium.com/max/686/1*n49Ks_IUMW4ZDXlMxJmjn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03" y="3802947"/>
            <a:ext cx="5006309" cy="286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15824</TotalTime>
  <Words>976</Words>
  <Application>Microsoft Office PowerPoint</Application>
  <PresentationFormat>自訂</PresentationFormat>
  <Paragraphs>167</Paragraphs>
  <Slides>30</Slides>
  <Notes>8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佈景主題2</vt:lpstr>
      <vt:lpstr>View</vt:lpstr>
      <vt:lpstr>方程式</vt:lpstr>
      <vt:lpstr>Linear 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Regression</vt:lpstr>
      <vt:lpstr>Ordinary Least Square Estimation (OLSE)</vt:lpstr>
      <vt:lpstr>PowerPoint 簡報</vt:lpstr>
      <vt:lpstr>Regularized Regression</vt:lpstr>
      <vt:lpstr>Regularized Regression</vt:lpstr>
      <vt:lpstr>Regularized Regression</vt:lpstr>
      <vt:lpstr>Regularized Regression</vt:lpstr>
      <vt:lpstr>Regularized Regression</vt:lpstr>
      <vt:lpstr>Regularized Regression</vt:lpstr>
      <vt:lpstr>Regularized Regression (L1&amp;L2)</vt:lpstr>
      <vt:lpstr>Regularized Regression</vt:lpstr>
      <vt:lpstr>Regularized Regression (L1)</vt:lpstr>
      <vt:lpstr>Regularized Regression (L2)</vt:lpstr>
      <vt:lpstr>Regularized Regression</vt:lpstr>
      <vt:lpstr>Regularized Regression</vt:lpstr>
      <vt:lpstr>Homework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for  Statistical /Machine Learning</dc:title>
  <dc:creator>黃志勝</dc:creator>
  <cp:lastModifiedBy>Tommy</cp:lastModifiedBy>
  <cp:revision>473</cp:revision>
  <dcterms:created xsi:type="dcterms:W3CDTF">2018-12-11T06:02:23Z</dcterms:created>
  <dcterms:modified xsi:type="dcterms:W3CDTF">2019-10-22T12:13:08Z</dcterms:modified>
</cp:coreProperties>
</file>